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75" r:id="rId13"/>
    <p:sldId id="266" r:id="rId14"/>
    <p:sldId id="276" r:id="rId15"/>
    <p:sldId id="274" r:id="rId16"/>
    <p:sldId id="267" r:id="rId17"/>
    <p:sldId id="268" r:id="rId18"/>
    <p:sldId id="269" r:id="rId19"/>
    <p:sldId id="270" r:id="rId20"/>
    <p:sldId id="271" r:id="rId21"/>
    <p:sldId id="272" r:id="rId22"/>
    <p:sldId id="273" r:id="rId23"/>
  </p:sldIdLst>
  <p:sldSz cx="9144000" cy="5143500" type="screen16x9"/>
  <p:notesSz cx="6858000" cy="9144000"/>
  <p:embeddedFontLst>
    <p:embeddedFont>
      <p:font typeface="Merriweather" panose="00000500000000000000"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24e0d8f18a_2_5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24e0d8f18a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we are team mockingbird working on project glasswing.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6fa6540c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6fa6540c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8a43038d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8a43038d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4dd923c8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24dd923c8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 2 is a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4f40910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24f40910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8ce465df7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8ce465df7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24e0d8f18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24e0d8f18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team’s final section of our schedule. Looking at the schedule, we are at the last leg of the project as we finished building the system as well as testing it and making small adjustments to the sponsors preferences. Other than that, we are left with finalizing the papers and preparing for presentations.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a3f5e50fcd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a3f5e50fcd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24e0d8f18a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24e0d8f18a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our system, we hope that it will have lasting benefits in the field of research. This system has been built in a way that is customizable, allowing this project to be passed on for others to continue to build on top of what already exists, which we are already in the process of passing it on to an EE team. With this system, we hope that it will remove human from dangerous tasks by using drones to go to places that is difficult or dangerous for human to reach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24e0d8f18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24e0d8f18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summarize, we have built a goal oriented drone navigation and mapping system with the main purpose of serving forestry  related work. As of now, we are ahead of schedule as we are done with the system we are compiling. And with our system, we want to have great benefits for research in this field as well as other fields that requires a navigation system.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65dd1d87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65dd1d87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team consists of four members including myself as the team lead and main customer communicator, Kyle, who is responsible for the overall architect and recorder, Conrad who is our release manager and hardware lead. Our newest member is Charles who is taking charge of the navigation stack and general coding help. Our team is mentored by Daniel Kramer, a graduate </a:t>
            </a:r>
            <a:r>
              <a:rPr lang="en">
                <a:solidFill>
                  <a:srgbClr val="222222"/>
                </a:solidFill>
                <a:highlight>
                  <a:srgbClr val="FFFFFF"/>
                </a:highlight>
              </a:rPr>
              <a:t>astroinformatics </a:t>
            </a:r>
            <a:r>
              <a:rPr lang="en"/>
              <a:t>student, and Michael Leverington, a faculty member here at Northern Arizona University.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24e0d8f18a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24e0d8f18a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been tasked with the construction of an autonomous drone navigation system. This system has widespread applications from simple tasks of photography and agricultural purposes to more complex tasks of transportation and delivery being implemented by Amazon and more dangerous tasks of search and rescue missions and military operations these. Our application will be to create complete maps of forest ecosystems and their environment.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a3f5e50fcd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a3f5e50fcd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a3f5e50fcd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a3f5e50fcd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what is a lidar and how it generally works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24dbb3fd62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24dbb3fd6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Our solution is to use an automated drone to perform this job instead. This drone would use LIDAR sensors and depth cameras to detect any obstacles in the forest environment, and maneuver around them accordingly by commanding the drone to move in certain directions for certain periods of time. Over time, the sensors would build a map of the environment and use it to create routes through the understory. This map would be procedurally written into memory for future use. Note that our project will not be immediately implemented onto a drone. Our navigation system simply needs to provide readable output to the user which indicates that the system can avoid obstacles as required. As we finish the software component of Project Glasswing, we are communicating with an EE Capstone team who will work on the hardware side of the project, including a physical drone and a 3D LiDAR.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65f746de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65f746de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In our requirements acquisition, we determined some basic-level requirements for safely navigating the forest environment. At minimum, our system must automatically detect objects of size 1cm or larger that are in the way, then provide an output direction to move in order to avoid it. The system should also have goal-oriented movement towards a desired direction or point. Upon finishing these goals, we pursued additional stretch goals for the projects, such as to save a map to permanent storage, to display a planned path for the drone to take, and to visit as much unvisited space as possible.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6648213a2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6648213a2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65f746de2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65f746de2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ROS interfaces to the mapping and navigation; mapping and navigation publishes to a display; ROS writes to file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56" name="Google Shape;5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7" name="Google Shape;5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9"/>
        <p:cNvGrpSpPr/>
        <p:nvPr/>
      </p:nvGrpSpPr>
      <p:grpSpPr>
        <a:xfrm>
          <a:off x="0" y="0"/>
          <a:ext cx="0" cy="0"/>
          <a:chOff x="0" y="0"/>
          <a:chExt cx="0" cy="0"/>
        </a:xfrm>
      </p:grpSpPr>
      <p:sp>
        <p:nvSpPr>
          <p:cNvPr id="60" name="Google Shape;6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2" name="Google Shape;6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68" name="Google Shape;6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69" name="Google Shape;6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74" name="Google Shape;74;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5" name="Google Shape;75;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84" name="Google Shape;8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92" name="Google Shape;9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93" name="Google Shape;9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101" name="Google Shape;10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5"/>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Glasswing </a:t>
            </a:r>
            <a:endParaRPr/>
          </a:p>
        </p:txBody>
      </p:sp>
      <p:sp>
        <p:nvSpPr>
          <p:cNvPr id="110" name="Google Shape;110;p25"/>
          <p:cNvSpPr txBox="1">
            <a:spLocks noGrp="1"/>
          </p:cNvSpPr>
          <p:nvPr>
            <p:ph type="subTitle" idx="1"/>
          </p:nvPr>
        </p:nvSpPr>
        <p:spPr>
          <a:xfrm>
            <a:off x="311700" y="1215525"/>
            <a:ext cx="2812500" cy="173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Team Mockingbird:</a:t>
            </a:r>
            <a:r>
              <a:rPr lang="en" sz="2200"/>
              <a:t> Austin Malmin</a:t>
            </a:r>
            <a:endParaRPr sz="2200"/>
          </a:p>
          <a:p>
            <a:pPr marL="0" lvl="0" indent="0" algn="l" rtl="0">
              <a:spcBef>
                <a:spcPts val="0"/>
              </a:spcBef>
              <a:spcAft>
                <a:spcPts val="0"/>
              </a:spcAft>
              <a:buNone/>
            </a:pPr>
            <a:r>
              <a:rPr lang="en" sz="2200"/>
              <a:t>ShanHong “Kyle” Mo</a:t>
            </a:r>
            <a:endParaRPr sz="2200"/>
          </a:p>
          <a:p>
            <a:pPr marL="0" lvl="0" indent="0" algn="l" rtl="0">
              <a:spcBef>
                <a:spcPts val="0"/>
              </a:spcBef>
              <a:spcAft>
                <a:spcPts val="0"/>
              </a:spcAft>
              <a:buNone/>
            </a:pPr>
            <a:r>
              <a:rPr lang="en" sz="2200"/>
              <a:t>Conrad Murphy</a:t>
            </a:r>
            <a:endParaRPr sz="2200"/>
          </a:p>
          <a:p>
            <a:pPr marL="0" lvl="0" indent="0" algn="l" rtl="0">
              <a:spcBef>
                <a:spcPts val="0"/>
              </a:spcBef>
              <a:spcAft>
                <a:spcPts val="0"/>
              </a:spcAft>
              <a:buNone/>
            </a:pPr>
            <a:r>
              <a:rPr lang="en" sz="2200"/>
              <a:t>Charles Saluski</a:t>
            </a:r>
            <a:endParaRPr sz="2200"/>
          </a:p>
        </p:txBody>
      </p:sp>
      <p:sp>
        <p:nvSpPr>
          <p:cNvPr id="111" name="Google Shape;111;p25"/>
          <p:cNvSpPr txBox="1">
            <a:spLocks noGrp="1"/>
          </p:cNvSpPr>
          <p:nvPr>
            <p:ph type="sldNum" idx="12"/>
          </p:nvPr>
        </p:nvSpPr>
        <p:spPr>
          <a:xfrm>
            <a:off x="7425460" y="4663225"/>
            <a:ext cx="1595700" cy="338700"/>
          </a:xfrm>
          <a:prstGeom prst="rect">
            <a:avLst/>
          </a:prstGeom>
        </p:spPr>
        <p:txBody>
          <a:bodyPr spcFirstLastPara="1" wrap="square" lIns="91425" tIns="91425" rIns="91425" bIns="91425" anchor="ctr" anchorCtr="0">
            <a:spAutoFit/>
          </a:bodyPr>
          <a:lstStyle/>
          <a:p>
            <a:pPr marL="0" lvl="0" indent="0" algn="r" rtl="0">
              <a:spcBef>
                <a:spcPts val="0"/>
              </a:spcBef>
              <a:spcAft>
                <a:spcPts val="0"/>
              </a:spcAft>
              <a:buNone/>
            </a:pPr>
            <a:fld id="{00000000-1234-1234-1234-123412341234}" type="slidenum">
              <a:rPr lang="en"/>
              <a:t>1</a:t>
            </a:fld>
            <a:endParaRPr/>
          </a:p>
        </p:txBody>
      </p:sp>
      <p:sp>
        <p:nvSpPr>
          <p:cNvPr id="112" name="Google Shape;112;p25"/>
          <p:cNvSpPr txBox="1"/>
          <p:nvPr/>
        </p:nvSpPr>
        <p:spPr>
          <a:xfrm>
            <a:off x="1595675" y="4743300"/>
            <a:ext cx="22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Roboto"/>
              <a:ea typeface="Roboto"/>
              <a:cs typeface="Roboto"/>
              <a:sym typeface="Roboto"/>
            </a:endParaRPr>
          </a:p>
        </p:txBody>
      </p:sp>
      <p:pic>
        <p:nvPicPr>
          <p:cNvPr id="113" name="Google Shape;113;p25"/>
          <p:cNvPicPr preferRelativeResize="0"/>
          <p:nvPr/>
        </p:nvPicPr>
        <p:blipFill>
          <a:blip r:embed="rId3">
            <a:alphaModFix/>
          </a:blip>
          <a:stretch>
            <a:fillRect/>
          </a:stretch>
        </p:blipFill>
        <p:spPr>
          <a:xfrm>
            <a:off x="5957900" y="2136025"/>
            <a:ext cx="3186100" cy="3136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Implementation Details: Object Avoidance</a:t>
            </a:r>
            <a:endParaRPr/>
          </a:p>
        </p:txBody>
      </p:sp>
      <p:sp>
        <p:nvSpPr>
          <p:cNvPr id="195" name="Google Shape;19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96" name="Google Shape;196;p34"/>
          <p:cNvPicPr preferRelativeResize="0"/>
          <p:nvPr/>
        </p:nvPicPr>
        <p:blipFill>
          <a:blip r:embed="rId3">
            <a:alphaModFix/>
          </a:blip>
          <a:stretch>
            <a:fillRect/>
          </a:stretch>
        </p:blipFill>
        <p:spPr>
          <a:xfrm>
            <a:off x="1304588" y="1331525"/>
            <a:ext cx="6534824" cy="3811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267D-A8AC-C523-F190-75B890A09B91}"/>
              </a:ext>
            </a:extLst>
          </p:cNvPr>
          <p:cNvSpPr>
            <a:spLocks noGrp="1"/>
          </p:cNvSpPr>
          <p:nvPr>
            <p:ph type="ctrTitle"/>
          </p:nvPr>
        </p:nvSpPr>
        <p:spPr>
          <a:xfrm>
            <a:off x="311700" y="1196950"/>
            <a:ext cx="8520600" cy="1282500"/>
          </a:xfrm>
        </p:spPr>
        <p:txBody>
          <a:bodyPr>
            <a:normAutofit/>
          </a:bodyPr>
          <a:lstStyle/>
          <a:p>
            <a:r>
              <a:rPr lang="en-US" sz="6000" dirty="0"/>
              <a:t>SLAM Demo</a:t>
            </a:r>
          </a:p>
        </p:txBody>
      </p:sp>
      <p:sp>
        <p:nvSpPr>
          <p:cNvPr id="4" name="Slide Number Placeholder 3">
            <a:extLst>
              <a:ext uri="{FF2B5EF4-FFF2-40B4-BE49-F238E27FC236}">
                <a16:creationId xmlns:a16="http://schemas.microsoft.com/office/drawing/2014/main" id="{0D9CE1DE-0A22-3905-597D-1796C41AE7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281777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6" name="HectorSLAM Cropped Sped_Trim">
            <a:hlinkClick r:id="" action="ppaction://media"/>
            <a:extLst>
              <a:ext uri="{FF2B5EF4-FFF2-40B4-BE49-F238E27FC236}">
                <a16:creationId xmlns:a16="http://schemas.microsoft.com/office/drawing/2014/main" id="{DE88CCC9-5D02-9803-E518-9401C68019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267D-A8AC-C523-F190-75B890A09B91}"/>
              </a:ext>
            </a:extLst>
          </p:cNvPr>
          <p:cNvSpPr>
            <a:spLocks noGrp="1"/>
          </p:cNvSpPr>
          <p:nvPr>
            <p:ph type="ctrTitle"/>
          </p:nvPr>
        </p:nvSpPr>
        <p:spPr>
          <a:xfrm>
            <a:off x="311700" y="1196950"/>
            <a:ext cx="8520600" cy="1282500"/>
          </a:xfrm>
        </p:spPr>
        <p:txBody>
          <a:bodyPr>
            <a:normAutofit/>
          </a:bodyPr>
          <a:lstStyle/>
          <a:p>
            <a:r>
              <a:rPr lang="en-US" sz="6000" dirty="0"/>
              <a:t>Navigation Demo</a:t>
            </a:r>
          </a:p>
        </p:txBody>
      </p:sp>
      <p:sp>
        <p:nvSpPr>
          <p:cNvPr id="4" name="Slide Number Placeholder 3">
            <a:extLst>
              <a:ext uri="{FF2B5EF4-FFF2-40B4-BE49-F238E27FC236}">
                <a16:creationId xmlns:a16="http://schemas.microsoft.com/office/drawing/2014/main" id="{0D9CE1DE-0A22-3905-597D-1796C41AE7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1241016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A96D-8D8A-24A1-7FF0-F31A48C4A5B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348FBD16-BC4F-3229-2D94-62786C87BF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4" name="Navigation Demo Edit">
            <a:hlinkClick r:id="" action="ppaction://media"/>
            <a:extLst>
              <a:ext uri="{FF2B5EF4-FFF2-40B4-BE49-F238E27FC236}">
                <a16:creationId xmlns:a16="http://schemas.microsoft.com/office/drawing/2014/main" id="{4FF83E02-2ECB-D682-F766-C6ADC0D17E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519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174225" y="445963"/>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Challenges  </a:t>
            </a:r>
            <a:endParaRPr/>
          </a:p>
        </p:txBody>
      </p:sp>
      <p:sp>
        <p:nvSpPr>
          <p:cNvPr id="212" name="Google Shape;212;p36"/>
          <p:cNvSpPr txBox="1">
            <a:spLocks noGrp="1"/>
          </p:cNvSpPr>
          <p:nvPr>
            <p:ph type="body" idx="1"/>
          </p:nvPr>
        </p:nvSpPr>
        <p:spPr>
          <a:xfrm>
            <a:off x="4647000" y="438600"/>
            <a:ext cx="4166400" cy="4266300"/>
          </a:xfrm>
          <a:prstGeom prst="rect">
            <a:avLst/>
          </a:prstGeom>
        </p:spPr>
        <p:txBody>
          <a:bodyPr spcFirstLastPara="1" wrap="square" lIns="91425" tIns="91425" rIns="91425" bIns="91425" anchor="t" anchorCtr="0">
            <a:noAutofit/>
          </a:bodyPr>
          <a:lstStyle/>
          <a:p>
            <a:pPr marL="457200" lvl="0" indent="-360346" algn="l" rtl="0">
              <a:spcBef>
                <a:spcPts val="0"/>
              </a:spcBef>
              <a:spcAft>
                <a:spcPts val="0"/>
              </a:spcAft>
              <a:buSzPts val="2075"/>
              <a:buChar char="●"/>
            </a:pPr>
            <a:r>
              <a:rPr lang="en" sz="2074"/>
              <a:t>Integration of both hardware and software</a:t>
            </a:r>
            <a:endParaRPr sz="2074"/>
          </a:p>
          <a:p>
            <a:pPr marL="457200" lvl="0" indent="-360346" algn="l" rtl="0">
              <a:spcBef>
                <a:spcPts val="0"/>
              </a:spcBef>
              <a:spcAft>
                <a:spcPts val="0"/>
              </a:spcAft>
              <a:buSzPts val="2075"/>
              <a:buChar char="●"/>
            </a:pPr>
            <a:r>
              <a:rPr lang="en" sz="2074"/>
              <a:t>Development without a drone</a:t>
            </a:r>
            <a:endParaRPr sz="2074"/>
          </a:p>
          <a:p>
            <a:pPr marL="457200" lvl="0" indent="-360346" algn="l" rtl="0">
              <a:spcBef>
                <a:spcPts val="0"/>
              </a:spcBef>
              <a:spcAft>
                <a:spcPts val="0"/>
              </a:spcAft>
              <a:buSzPts val="2075"/>
              <a:buChar char="●"/>
            </a:pPr>
            <a:r>
              <a:rPr lang="en" sz="2074"/>
              <a:t>Compatibility</a:t>
            </a:r>
            <a:endParaRPr sz="2074"/>
          </a:p>
          <a:p>
            <a:pPr marL="914400" lvl="1" indent="-360346" algn="l" rtl="0">
              <a:spcBef>
                <a:spcPts val="0"/>
              </a:spcBef>
              <a:spcAft>
                <a:spcPts val="0"/>
              </a:spcAft>
              <a:buSzPts val="2075"/>
              <a:buChar char="○"/>
            </a:pPr>
            <a:r>
              <a:rPr lang="en" sz="2074"/>
              <a:t>ROS and ROS 2 have different compatible software</a:t>
            </a:r>
            <a:endParaRPr sz="2074"/>
          </a:p>
          <a:p>
            <a:pPr marL="457200" lvl="0" indent="-360346" algn="l" rtl="0">
              <a:spcBef>
                <a:spcPts val="0"/>
              </a:spcBef>
              <a:spcAft>
                <a:spcPts val="0"/>
              </a:spcAft>
              <a:buSzPts val="2075"/>
              <a:buChar char="●"/>
            </a:pPr>
            <a:r>
              <a:rPr lang="en" sz="2074"/>
              <a:t>Hardware issues</a:t>
            </a:r>
            <a:endParaRPr sz="2074"/>
          </a:p>
          <a:p>
            <a:pPr marL="914400" lvl="1" indent="-360346" algn="l" rtl="0">
              <a:spcBef>
                <a:spcPts val="0"/>
              </a:spcBef>
              <a:spcAft>
                <a:spcPts val="0"/>
              </a:spcAft>
              <a:buSzPts val="2075"/>
              <a:buChar char="○"/>
            </a:pPr>
            <a:r>
              <a:rPr lang="en" sz="2074"/>
              <a:t>Fake SD card</a:t>
            </a:r>
            <a:endParaRPr sz="2074"/>
          </a:p>
          <a:p>
            <a:pPr marL="914400" lvl="1" indent="-360346" algn="l" rtl="0">
              <a:spcBef>
                <a:spcPts val="0"/>
              </a:spcBef>
              <a:spcAft>
                <a:spcPts val="0"/>
              </a:spcAft>
              <a:buSzPts val="2075"/>
              <a:buChar char="○"/>
            </a:pPr>
            <a:r>
              <a:rPr lang="en" sz="2074"/>
              <a:t>USB cord capabilities</a:t>
            </a:r>
            <a:endParaRPr sz="2074"/>
          </a:p>
          <a:p>
            <a:pPr marL="914400" lvl="1" indent="-360346" algn="l" rtl="0">
              <a:spcBef>
                <a:spcPts val="0"/>
              </a:spcBef>
              <a:spcAft>
                <a:spcPts val="0"/>
              </a:spcAft>
              <a:buSzPts val="2075"/>
              <a:buChar char="○"/>
            </a:pPr>
            <a:r>
              <a:rPr lang="en" sz="2074"/>
              <a:t>Shipping delays</a:t>
            </a:r>
            <a:endParaRPr sz="2074"/>
          </a:p>
        </p:txBody>
      </p:sp>
      <p:sp>
        <p:nvSpPr>
          <p:cNvPr id="213" name="Google Shape;21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14" name="Google Shape;214;p36"/>
          <p:cNvSpPr txBox="1"/>
          <p:nvPr/>
        </p:nvSpPr>
        <p:spPr>
          <a:xfrm>
            <a:off x="1717100" y="4027350"/>
            <a:ext cx="262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(Source: Entrepreneur)</a:t>
            </a:r>
            <a:endParaRPr>
              <a:solidFill>
                <a:schemeClr val="lt1"/>
              </a:solidFill>
              <a:latin typeface="Roboto"/>
              <a:ea typeface="Roboto"/>
              <a:cs typeface="Roboto"/>
              <a:sym typeface="Roboto"/>
            </a:endParaRPr>
          </a:p>
        </p:txBody>
      </p:sp>
      <p:pic>
        <p:nvPicPr>
          <p:cNvPr id="215" name="Google Shape;215;p36"/>
          <p:cNvPicPr preferRelativeResize="0"/>
          <p:nvPr/>
        </p:nvPicPr>
        <p:blipFill>
          <a:blip r:embed="rId3">
            <a:alphaModFix/>
          </a:blip>
          <a:stretch>
            <a:fillRect/>
          </a:stretch>
        </p:blipFill>
        <p:spPr>
          <a:xfrm>
            <a:off x="495378" y="1985078"/>
            <a:ext cx="3064200" cy="20422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 Solutions</a:t>
            </a:r>
            <a:endParaRPr/>
          </a:p>
        </p:txBody>
      </p:sp>
      <p:sp>
        <p:nvSpPr>
          <p:cNvPr id="221" name="Google Shape;221;p37"/>
          <p:cNvSpPr txBox="1">
            <a:spLocks noGrp="1"/>
          </p:cNvSpPr>
          <p:nvPr>
            <p:ph type="body" idx="1"/>
          </p:nvPr>
        </p:nvSpPr>
        <p:spPr>
          <a:xfrm>
            <a:off x="4614525" y="772175"/>
            <a:ext cx="4166400" cy="34110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a:t>Test early and often</a:t>
            </a:r>
            <a:br>
              <a:rPr lang="en" sz="2200"/>
            </a:br>
            <a:endParaRPr sz="2200"/>
          </a:p>
          <a:p>
            <a:pPr marL="457200" lvl="0" indent="-368300" algn="l" rtl="0">
              <a:spcBef>
                <a:spcPts val="0"/>
              </a:spcBef>
              <a:spcAft>
                <a:spcPts val="0"/>
              </a:spcAft>
              <a:buSzPts val="2200"/>
              <a:buChar char="●"/>
            </a:pPr>
            <a:r>
              <a:rPr lang="en" sz="2200"/>
              <a:t>Try different options</a:t>
            </a:r>
            <a:br>
              <a:rPr lang="en" sz="2200"/>
            </a:br>
            <a:endParaRPr sz="2200"/>
          </a:p>
          <a:p>
            <a:pPr marL="457200" lvl="0" indent="-368300" algn="l" rtl="0">
              <a:spcBef>
                <a:spcPts val="0"/>
              </a:spcBef>
              <a:spcAft>
                <a:spcPts val="0"/>
              </a:spcAft>
              <a:buSzPts val="2200"/>
              <a:buChar char="●"/>
            </a:pPr>
            <a:r>
              <a:rPr lang="en" sz="2200"/>
              <a:t>Ask the experts </a:t>
            </a:r>
            <a:br>
              <a:rPr lang="en" sz="2200"/>
            </a:br>
            <a:endParaRPr sz="2200"/>
          </a:p>
          <a:p>
            <a:pPr marL="457200" lvl="0" indent="-368300" algn="l" rtl="0">
              <a:spcBef>
                <a:spcPts val="0"/>
              </a:spcBef>
              <a:spcAft>
                <a:spcPts val="0"/>
              </a:spcAft>
              <a:buSzPts val="2200"/>
              <a:buChar char="●"/>
            </a:pPr>
            <a:r>
              <a:rPr lang="en" sz="2200"/>
              <a:t>Document data </a:t>
            </a:r>
            <a:endParaRPr sz="2200"/>
          </a:p>
        </p:txBody>
      </p:sp>
      <p:pic>
        <p:nvPicPr>
          <p:cNvPr id="222" name="Google Shape;222;p37"/>
          <p:cNvPicPr preferRelativeResize="0"/>
          <p:nvPr/>
        </p:nvPicPr>
        <p:blipFill>
          <a:blip r:embed="rId3">
            <a:alphaModFix/>
          </a:blip>
          <a:stretch>
            <a:fillRect/>
          </a:stretch>
        </p:blipFill>
        <p:spPr>
          <a:xfrm>
            <a:off x="637938" y="1116925"/>
            <a:ext cx="3054075" cy="3164326"/>
          </a:xfrm>
          <a:prstGeom prst="rect">
            <a:avLst/>
          </a:prstGeom>
          <a:noFill/>
          <a:ln>
            <a:noFill/>
          </a:ln>
        </p:spPr>
      </p:pic>
      <p:sp>
        <p:nvSpPr>
          <p:cNvPr id="223" name="Google Shape;22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24" name="Google Shape;224;p37"/>
          <p:cNvSpPr txBox="1"/>
          <p:nvPr/>
        </p:nvSpPr>
        <p:spPr>
          <a:xfrm>
            <a:off x="208400" y="4258650"/>
            <a:ext cx="348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Roboto"/>
                <a:ea typeface="Roboto"/>
                <a:cs typeface="Roboto"/>
                <a:sym typeface="Roboto"/>
              </a:rPr>
              <a:t>(Source: Freepik)</a:t>
            </a:r>
            <a:endParaRPr>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Testing Plan</a:t>
            </a:r>
            <a:endParaRPr/>
          </a:p>
        </p:txBody>
      </p:sp>
      <p:sp>
        <p:nvSpPr>
          <p:cNvPr id="230" name="Google Shape;230;p38"/>
          <p:cNvSpPr txBox="1">
            <a:spLocks noGrp="1"/>
          </p:cNvSpPr>
          <p:nvPr>
            <p:ph type="body" idx="1"/>
          </p:nvPr>
        </p:nvSpPr>
        <p:spPr>
          <a:xfrm>
            <a:off x="4634600" y="500925"/>
            <a:ext cx="4166400" cy="4381500"/>
          </a:xfrm>
          <a:prstGeom prst="rect">
            <a:avLst/>
          </a:prstGeom>
        </p:spPr>
        <p:txBody>
          <a:bodyPr spcFirstLastPara="1" wrap="square" lIns="91425" tIns="91425" rIns="91425" bIns="91425" anchor="t" anchorCtr="0">
            <a:normAutofit lnSpcReduction="10000"/>
          </a:bodyPr>
          <a:lstStyle/>
          <a:p>
            <a:pPr marL="457200" lvl="0" indent="-355600" algn="l" rtl="0">
              <a:lnSpc>
                <a:spcPct val="115000"/>
              </a:lnSpc>
              <a:spcBef>
                <a:spcPts val="0"/>
              </a:spcBef>
              <a:spcAft>
                <a:spcPts val="0"/>
              </a:spcAft>
              <a:buSzPts val="2000"/>
              <a:buChar char="●"/>
            </a:pPr>
            <a:r>
              <a:rPr lang="en" sz="2000"/>
              <a:t>Unit Testing</a:t>
            </a:r>
            <a:endParaRPr sz="2000"/>
          </a:p>
          <a:p>
            <a:pPr marL="914400" lvl="1" indent="-355600" algn="l" rtl="0">
              <a:lnSpc>
                <a:spcPct val="115000"/>
              </a:lnSpc>
              <a:spcBef>
                <a:spcPts val="0"/>
              </a:spcBef>
              <a:spcAft>
                <a:spcPts val="0"/>
              </a:spcAft>
              <a:buSzPts val="2000"/>
              <a:buChar char="○"/>
            </a:pPr>
            <a:r>
              <a:rPr lang="en" sz="2000"/>
              <a:t>Hardware, ROS, navigation libraries</a:t>
            </a:r>
            <a:endParaRPr sz="2000"/>
          </a:p>
          <a:p>
            <a:pPr marL="0" lvl="0" indent="0" algn="l" rtl="0">
              <a:lnSpc>
                <a:spcPct val="115000"/>
              </a:lnSpc>
              <a:spcBef>
                <a:spcPts val="1200"/>
              </a:spcBef>
              <a:spcAft>
                <a:spcPts val="0"/>
              </a:spcAft>
              <a:buNone/>
            </a:pPr>
            <a:endParaRPr sz="2000"/>
          </a:p>
          <a:p>
            <a:pPr marL="457200" lvl="0" indent="-355600" algn="l" rtl="0">
              <a:lnSpc>
                <a:spcPct val="115000"/>
              </a:lnSpc>
              <a:spcBef>
                <a:spcPts val="1200"/>
              </a:spcBef>
              <a:spcAft>
                <a:spcPts val="0"/>
              </a:spcAft>
              <a:buSzPts val="2000"/>
              <a:buChar char="●"/>
            </a:pPr>
            <a:r>
              <a:rPr lang="en" sz="2000"/>
              <a:t>Integration Testing</a:t>
            </a:r>
            <a:endParaRPr sz="2000"/>
          </a:p>
          <a:p>
            <a:pPr marL="914400" lvl="1" indent="-355600" algn="l" rtl="0">
              <a:lnSpc>
                <a:spcPct val="115000"/>
              </a:lnSpc>
              <a:spcBef>
                <a:spcPts val="0"/>
              </a:spcBef>
              <a:spcAft>
                <a:spcPts val="0"/>
              </a:spcAft>
              <a:buSzPts val="2000"/>
              <a:buChar char="○"/>
            </a:pPr>
            <a:r>
              <a:rPr lang="en" sz="2000"/>
              <a:t>Full system</a:t>
            </a:r>
            <a:endParaRPr sz="2000"/>
          </a:p>
          <a:p>
            <a:pPr marL="914400" lvl="1" indent="-355600" algn="l" rtl="0">
              <a:lnSpc>
                <a:spcPct val="115000"/>
              </a:lnSpc>
              <a:spcBef>
                <a:spcPts val="0"/>
              </a:spcBef>
              <a:spcAft>
                <a:spcPts val="0"/>
              </a:spcAft>
              <a:buSzPts val="2000"/>
              <a:buChar char="○"/>
            </a:pPr>
            <a:r>
              <a:rPr lang="en" sz="2000"/>
              <a:t>Simulated drone</a:t>
            </a:r>
            <a:endParaRPr sz="2000"/>
          </a:p>
          <a:p>
            <a:pPr marL="0" lvl="0" indent="0" algn="l" rtl="0">
              <a:lnSpc>
                <a:spcPct val="115000"/>
              </a:lnSpc>
              <a:spcBef>
                <a:spcPts val="1200"/>
              </a:spcBef>
              <a:spcAft>
                <a:spcPts val="0"/>
              </a:spcAft>
              <a:buNone/>
            </a:pPr>
            <a:endParaRPr sz="2000"/>
          </a:p>
          <a:p>
            <a:pPr marL="457200" lvl="0" indent="-355600" algn="l" rtl="0">
              <a:lnSpc>
                <a:spcPct val="115000"/>
              </a:lnSpc>
              <a:spcBef>
                <a:spcPts val="1200"/>
              </a:spcBef>
              <a:spcAft>
                <a:spcPts val="0"/>
              </a:spcAft>
              <a:buSzPts val="2000"/>
              <a:buChar char="●"/>
            </a:pPr>
            <a:r>
              <a:rPr lang="en" sz="2000"/>
              <a:t>Usability Testing</a:t>
            </a:r>
            <a:endParaRPr sz="2000"/>
          </a:p>
          <a:p>
            <a:pPr marL="914400" lvl="1" indent="-355600" algn="l" rtl="0">
              <a:lnSpc>
                <a:spcPct val="115000"/>
              </a:lnSpc>
              <a:spcBef>
                <a:spcPts val="0"/>
              </a:spcBef>
              <a:spcAft>
                <a:spcPts val="0"/>
              </a:spcAft>
              <a:buSzPts val="2000"/>
              <a:buChar char="○"/>
            </a:pPr>
            <a:r>
              <a:rPr lang="en" sz="2000"/>
              <a:t>Installation guide, automation scripts</a:t>
            </a:r>
            <a:endParaRPr sz="2000"/>
          </a:p>
        </p:txBody>
      </p:sp>
      <p:sp>
        <p:nvSpPr>
          <p:cNvPr id="231" name="Google Shape;23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232" name="Google Shape;232;p38"/>
          <p:cNvSpPr txBox="1"/>
          <p:nvPr/>
        </p:nvSpPr>
        <p:spPr>
          <a:xfrm>
            <a:off x="318350" y="4377700"/>
            <a:ext cx="348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Roboto"/>
                <a:ea typeface="Roboto"/>
                <a:cs typeface="Roboto"/>
                <a:sym typeface="Roboto"/>
              </a:rPr>
              <a:t>(Source: Flaticon)</a:t>
            </a:r>
            <a:endParaRPr>
              <a:solidFill>
                <a:schemeClr val="lt1"/>
              </a:solidFill>
              <a:latin typeface="Roboto"/>
              <a:ea typeface="Roboto"/>
              <a:cs typeface="Roboto"/>
              <a:sym typeface="Roboto"/>
            </a:endParaRPr>
          </a:p>
        </p:txBody>
      </p:sp>
      <p:pic>
        <p:nvPicPr>
          <p:cNvPr id="233" name="Google Shape;233;p38"/>
          <p:cNvPicPr preferRelativeResize="0"/>
          <p:nvPr/>
        </p:nvPicPr>
        <p:blipFill>
          <a:blip r:embed="rId3">
            <a:alphaModFix/>
          </a:blip>
          <a:stretch>
            <a:fillRect/>
          </a:stretch>
        </p:blipFill>
        <p:spPr>
          <a:xfrm>
            <a:off x="527998" y="1103725"/>
            <a:ext cx="3273953" cy="3273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9"/>
          <p:cNvPicPr preferRelativeResize="0"/>
          <p:nvPr/>
        </p:nvPicPr>
        <p:blipFill rotWithShape="1">
          <a:blip r:embed="rId3">
            <a:alphaModFix/>
          </a:blip>
          <a:srcRect t="9090"/>
          <a:stretch/>
        </p:blipFill>
        <p:spPr>
          <a:xfrm>
            <a:off x="1651925" y="1321975"/>
            <a:ext cx="5604900" cy="3821526"/>
          </a:xfrm>
          <a:prstGeom prst="rect">
            <a:avLst/>
          </a:prstGeom>
          <a:noFill/>
          <a:ln>
            <a:noFill/>
          </a:ln>
        </p:spPr>
      </p:pic>
      <p:sp>
        <p:nvSpPr>
          <p:cNvPr id="239" name="Google Shape;239;p39"/>
          <p:cNvSpPr txBox="1"/>
          <p:nvPr/>
        </p:nvSpPr>
        <p:spPr>
          <a:xfrm>
            <a:off x="2033975" y="261075"/>
            <a:ext cx="4840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solidFill>
                  <a:schemeClr val="lt1"/>
                </a:solidFill>
                <a:latin typeface="Merriweather"/>
                <a:ea typeface="Merriweather"/>
                <a:cs typeface="Merriweather"/>
                <a:sym typeface="Merriweather"/>
              </a:rPr>
              <a:t>Schedule</a:t>
            </a:r>
            <a:endParaRPr sz="2800">
              <a:solidFill>
                <a:schemeClr val="lt1"/>
              </a:solidFill>
              <a:latin typeface="Merriweather"/>
              <a:ea typeface="Merriweather"/>
              <a:cs typeface="Merriweather"/>
              <a:sym typeface="Merriweather"/>
            </a:endParaRPr>
          </a:p>
        </p:txBody>
      </p:sp>
      <p:sp>
        <p:nvSpPr>
          <p:cNvPr id="240" name="Google Shape;240;p39"/>
          <p:cNvSpPr txBox="1">
            <a:spLocks noGrp="1"/>
          </p:cNvSpPr>
          <p:nvPr>
            <p:ph type="body" idx="2"/>
          </p:nvPr>
        </p:nvSpPr>
        <p:spPr>
          <a:xfrm>
            <a:off x="7917050" y="3648075"/>
            <a:ext cx="8400" cy="96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
              <a:t> </a:t>
            </a:r>
            <a:endParaRPr/>
          </a:p>
        </p:txBody>
      </p:sp>
      <p:sp>
        <p:nvSpPr>
          <p:cNvPr id="241" name="Google Shape;24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242" name="Google Shape;242;p39"/>
          <p:cNvSpPr txBox="1"/>
          <p:nvPr/>
        </p:nvSpPr>
        <p:spPr>
          <a:xfrm>
            <a:off x="1267625" y="4743300"/>
            <a:ext cx="22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43" name="Google Shape;243;p39"/>
          <p:cNvSpPr/>
          <p:nvPr/>
        </p:nvSpPr>
        <p:spPr>
          <a:xfrm>
            <a:off x="1476750" y="1928825"/>
            <a:ext cx="5655900" cy="793500"/>
          </a:xfrm>
          <a:prstGeom prst="rect">
            <a:avLst/>
          </a:prstGeom>
          <a:solidFill>
            <a:srgbClr val="00FF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9"/>
          <p:cNvSpPr/>
          <p:nvPr/>
        </p:nvSpPr>
        <p:spPr>
          <a:xfrm>
            <a:off x="1476750" y="2722325"/>
            <a:ext cx="5655900" cy="874200"/>
          </a:xfrm>
          <a:prstGeom prst="rect">
            <a:avLst/>
          </a:prstGeom>
          <a:solidFill>
            <a:srgbClr val="FFFF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9"/>
          <p:cNvSpPr/>
          <p:nvPr/>
        </p:nvSpPr>
        <p:spPr>
          <a:xfrm>
            <a:off x="1476750" y="3596525"/>
            <a:ext cx="5655900" cy="663000"/>
          </a:xfrm>
          <a:prstGeom prst="rect">
            <a:avLst/>
          </a:prstGeom>
          <a:solidFill>
            <a:srgbClr val="FF8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9"/>
          <p:cNvSpPr/>
          <p:nvPr/>
        </p:nvSpPr>
        <p:spPr>
          <a:xfrm>
            <a:off x="1476750" y="4259525"/>
            <a:ext cx="5655900" cy="874200"/>
          </a:xfrm>
          <a:prstGeom prst="rect">
            <a:avLst/>
          </a:prstGeom>
          <a:solidFill>
            <a:srgbClr val="FF0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Future Work</a:t>
            </a:r>
            <a:endParaRPr/>
          </a:p>
        </p:txBody>
      </p:sp>
      <p:sp>
        <p:nvSpPr>
          <p:cNvPr id="252" name="Google Shape;252;p40"/>
          <p:cNvSpPr txBox="1">
            <a:spLocks noGrp="1"/>
          </p:cNvSpPr>
          <p:nvPr>
            <p:ph type="body" idx="1"/>
          </p:nvPr>
        </p:nvSpPr>
        <p:spPr>
          <a:xfrm>
            <a:off x="4667100" y="522450"/>
            <a:ext cx="4166400" cy="40986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Expand modules from 2D to 3D</a:t>
            </a:r>
            <a:endParaRPr sz="2000"/>
          </a:p>
          <a:p>
            <a:pPr marL="457200" lvl="0" indent="0" algn="l" rtl="0">
              <a:spcBef>
                <a:spcPts val="1200"/>
              </a:spcBef>
              <a:spcAft>
                <a:spcPts val="0"/>
              </a:spcAft>
              <a:buNone/>
            </a:pPr>
            <a:endParaRPr sz="2000"/>
          </a:p>
          <a:p>
            <a:pPr marL="457200" lvl="0" indent="-355600" algn="l" rtl="0">
              <a:spcBef>
                <a:spcPts val="1200"/>
              </a:spcBef>
              <a:spcAft>
                <a:spcPts val="0"/>
              </a:spcAft>
              <a:buSzPts val="2000"/>
              <a:buChar char="●"/>
            </a:pPr>
            <a:r>
              <a:rPr lang="en" sz="2000"/>
              <a:t>Find compatible drone to mount </a:t>
            </a:r>
            <a:endParaRPr sz="2000"/>
          </a:p>
          <a:p>
            <a:pPr marL="457200" lvl="0" indent="0" algn="l" rtl="0">
              <a:spcBef>
                <a:spcPts val="1200"/>
              </a:spcBef>
              <a:spcAft>
                <a:spcPts val="0"/>
              </a:spcAft>
              <a:buNone/>
            </a:pPr>
            <a:endParaRPr sz="2000"/>
          </a:p>
          <a:p>
            <a:pPr marL="457200" lvl="0" indent="-355600" algn="l" rtl="0">
              <a:spcBef>
                <a:spcPts val="1200"/>
              </a:spcBef>
              <a:spcAft>
                <a:spcPts val="0"/>
              </a:spcAft>
              <a:buSzPts val="2000"/>
              <a:buChar char="●"/>
            </a:pPr>
            <a:r>
              <a:rPr lang="en" sz="2000"/>
              <a:t>Mobile power source</a:t>
            </a:r>
            <a:endParaRPr sz="2000"/>
          </a:p>
          <a:p>
            <a:pPr marL="457200" lvl="0" indent="0" algn="l" rtl="0">
              <a:spcBef>
                <a:spcPts val="1200"/>
              </a:spcBef>
              <a:spcAft>
                <a:spcPts val="0"/>
              </a:spcAft>
              <a:buNone/>
            </a:pPr>
            <a:endParaRPr sz="2000"/>
          </a:p>
          <a:p>
            <a:pPr marL="457200" lvl="0" indent="-355600" algn="l" rtl="0">
              <a:spcBef>
                <a:spcPts val="1200"/>
              </a:spcBef>
              <a:spcAft>
                <a:spcPts val="0"/>
              </a:spcAft>
              <a:buSzPts val="2000"/>
              <a:buChar char="●"/>
            </a:pPr>
            <a:r>
              <a:rPr lang="en" sz="2000"/>
              <a:t>Test in realistic environment </a:t>
            </a:r>
            <a:endParaRPr sz="2000"/>
          </a:p>
          <a:p>
            <a:pPr marL="457200" lvl="0" indent="0" algn="l" rtl="0">
              <a:spcBef>
                <a:spcPts val="1200"/>
              </a:spcBef>
              <a:spcAft>
                <a:spcPts val="1200"/>
              </a:spcAft>
              <a:buNone/>
            </a:pPr>
            <a:endParaRPr sz="1900"/>
          </a:p>
        </p:txBody>
      </p:sp>
      <p:sp>
        <p:nvSpPr>
          <p:cNvPr id="253" name="Google Shape;25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54" name="Google Shape;254;p40"/>
          <p:cNvPicPr preferRelativeResize="0"/>
          <p:nvPr/>
        </p:nvPicPr>
        <p:blipFill>
          <a:blip r:embed="rId3">
            <a:alphaModFix/>
          </a:blip>
          <a:stretch>
            <a:fillRect/>
          </a:stretch>
        </p:blipFill>
        <p:spPr>
          <a:xfrm>
            <a:off x="445963" y="1582200"/>
            <a:ext cx="3438025" cy="2624501"/>
          </a:xfrm>
          <a:prstGeom prst="rect">
            <a:avLst/>
          </a:prstGeom>
          <a:noFill/>
          <a:ln>
            <a:noFill/>
          </a:ln>
        </p:spPr>
      </p:pic>
      <p:sp>
        <p:nvSpPr>
          <p:cNvPr id="255" name="Google Shape;255;p40"/>
          <p:cNvSpPr txBox="1"/>
          <p:nvPr/>
        </p:nvSpPr>
        <p:spPr>
          <a:xfrm>
            <a:off x="2230075" y="4206700"/>
            <a:ext cx="165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(Source: Graphus)</a:t>
            </a:r>
            <a:endParaRPr>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Meet The Team</a:t>
            </a:r>
            <a:endParaRPr/>
          </a:p>
        </p:txBody>
      </p:sp>
      <p:sp>
        <p:nvSpPr>
          <p:cNvPr id="119" name="Google Shape;119;p26"/>
          <p:cNvSpPr txBox="1">
            <a:spLocks noGrp="1"/>
          </p:cNvSpPr>
          <p:nvPr>
            <p:ph type="body" idx="1"/>
          </p:nvPr>
        </p:nvSpPr>
        <p:spPr>
          <a:xfrm>
            <a:off x="311700" y="3175200"/>
            <a:ext cx="1943100" cy="851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 sz="1305"/>
              <a:t>Austin: </a:t>
            </a:r>
            <a:endParaRPr sz="1305"/>
          </a:p>
          <a:p>
            <a:pPr marL="0" lvl="0" indent="0" algn="l" rtl="0">
              <a:lnSpc>
                <a:spcPct val="95000"/>
              </a:lnSpc>
              <a:spcBef>
                <a:spcPts val="0"/>
              </a:spcBef>
              <a:spcAft>
                <a:spcPts val="0"/>
              </a:spcAft>
              <a:buSzPts val="935"/>
              <a:buNone/>
            </a:pPr>
            <a:r>
              <a:rPr lang="en" sz="1305"/>
              <a:t>Team Lead / Customer Communicator</a:t>
            </a:r>
            <a:endParaRPr sz="1305"/>
          </a:p>
        </p:txBody>
      </p:sp>
      <p:pic>
        <p:nvPicPr>
          <p:cNvPr id="120" name="Google Shape;120;p26"/>
          <p:cNvPicPr preferRelativeResize="0"/>
          <p:nvPr/>
        </p:nvPicPr>
        <p:blipFill>
          <a:blip r:embed="rId3">
            <a:alphaModFix/>
          </a:blip>
          <a:stretch>
            <a:fillRect/>
          </a:stretch>
        </p:blipFill>
        <p:spPr>
          <a:xfrm>
            <a:off x="311700" y="1308300"/>
            <a:ext cx="1943100" cy="1866900"/>
          </a:xfrm>
          <a:prstGeom prst="rect">
            <a:avLst/>
          </a:prstGeom>
          <a:noFill/>
          <a:ln>
            <a:noFill/>
          </a:ln>
        </p:spPr>
      </p:pic>
      <p:pic>
        <p:nvPicPr>
          <p:cNvPr id="121" name="Google Shape;121;p26"/>
          <p:cNvPicPr preferRelativeResize="0"/>
          <p:nvPr/>
        </p:nvPicPr>
        <p:blipFill>
          <a:blip r:embed="rId4">
            <a:alphaModFix/>
          </a:blip>
          <a:stretch>
            <a:fillRect/>
          </a:stretch>
        </p:blipFill>
        <p:spPr>
          <a:xfrm>
            <a:off x="2830625" y="1308300"/>
            <a:ext cx="1333500" cy="1905000"/>
          </a:xfrm>
          <a:prstGeom prst="rect">
            <a:avLst/>
          </a:prstGeom>
          <a:noFill/>
          <a:ln>
            <a:noFill/>
          </a:ln>
        </p:spPr>
      </p:pic>
      <p:pic>
        <p:nvPicPr>
          <p:cNvPr id="122" name="Google Shape;122;p26"/>
          <p:cNvPicPr preferRelativeResize="0"/>
          <p:nvPr/>
        </p:nvPicPr>
        <p:blipFill>
          <a:blip r:embed="rId5">
            <a:alphaModFix/>
          </a:blip>
          <a:stretch>
            <a:fillRect/>
          </a:stretch>
        </p:blipFill>
        <p:spPr>
          <a:xfrm>
            <a:off x="5138450" y="1308300"/>
            <a:ext cx="1695450" cy="1905000"/>
          </a:xfrm>
          <a:prstGeom prst="rect">
            <a:avLst/>
          </a:prstGeom>
          <a:noFill/>
          <a:ln>
            <a:noFill/>
          </a:ln>
        </p:spPr>
      </p:pic>
      <p:pic>
        <p:nvPicPr>
          <p:cNvPr id="123" name="Google Shape;123;p26"/>
          <p:cNvPicPr preferRelativeResize="0"/>
          <p:nvPr/>
        </p:nvPicPr>
        <p:blipFill>
          <a:blip r:embed="rId6">
            <a:alphaModFix/>
          </a:blip>
          <a:stretch>
            <a:fillRect/>
          </a:stretch>
        </p:blipFill>
        <p:spPr>
          <a:xfrm>
            <a:off x="7476982" y="1308300"/>
            <a:ext cx="1614771" cy="1904998"/>
          </a:xfrm>
          <a:prstGeom prst="rect">
            <a:avLst/>
          </a:prstGeom>
          <a:noFill/>
          <a:ln>
            <a:noFill/>
          </a:ln>
        </p:spPr>
      </p:pic>
      <p:sp>
        <p:nvSpPr>
          <p:cNvPr id="124" name="Google Shape;124;p26"/>
          <p:cNvSpPr txBox="1">
            <a:spLocks noGrp="1"/>
          </p:cNvSpPr>
          <p:nvPr>
            <p:ph type="body" idx="2"/>
          </p:nvPr>
        </p:nvSpPr>
        <p:spPr>
          <a:xfrm>
            <a:off x="5138475" y="3213300"/>
            <a:ext cx="1695600" cy="13686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Conrad: </a:t>
            </a:r>
            <a:endParaRPr/>
          </a:p>
          <a:p>
            <a:pPr marL="0" lvl="0" indent="0" algn="l" rtl="0">
              <a:lnSpc>
                <a:spcPct val="100000"/>
              </a:lnSpc>
              <a:spcBef>
                <a:spcPts val="0"/>
              </a:spcBef>
              <a:spcAft>
                <a:spcPts val="0"/>
              </a:spcAft>
              <a:buNone/>
            </a:pPr>
            <a:r>
              <a:rPr lang="en"/>
              <a:t>Release Manager / Hardware Lead</a:t>
            </a:r>
            <a:endParaRPr/>
          </a:p>
        </p:txBody>
      </p:sp>
      <p:sp>
        <p:nvSpPr>
          <p:cNvPr id="125" name="Google Shape;125;p26"/>
          <p:cNvSpPr txBox="1"/>
          <p:nvPr/>
        </p:nvSpPr>
        <p:spPr>
          <a:xfrm>
            <a:off x="2830625" y="3213300"/>
            <a:ext cx="1333500" cy="785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a:solidFill>
                  <a:schemeClr val="dk2"/>
                </a:solidFill>
                <a:latin typeface="Roboto"/>
                <a:ea typeface="Roboto"/>
                <a:cs typeface="Roboto"/>
                <a:sym typeface="Roboto"/>
              </a:rPr>
              <a:t>Kyle: 	</a:t>
            </a:r>
            <a:endParaRPr sz="1300">
              <a:solidFill>
                <a:schemeClr val="dk2"/>
              </a:solidFill>
              <a:latin typeface="Roboto"/>
              <a:ea typeface="Roboto"/>
              <a:cs typeface="Roboto"/>
              <a:sym typeface="Roboto"/>
            </a:endParaRPr>
          </a:p>
          <a:p>
            <a:pPr marL="0" lvl="0" indent="0" algn="l" rtl="0">
              <a:lnSpc>
                <a:spcPct val="100000"/>
              </a:lnSpc>
              <a:spcBef>
                <a:spcPts val="0"/>
              </a:spcBef>
              <a:spcAft>
                <a:spcPts val="0"/>
              </a:spcAft>
              <a:buNone/>
            </a:pPr>
            <a:r>
              <a:rPr lang="en" sz="1300">
                <a:solidFill>
                  <a:schemeClr val="dk2"/>
                </a:solidFill>
                <a:latin typeface="Roboto"/>
                <a:ea typeface="Roboto"/>
                <a:cs typeface="Roboto"/>
                <a:sym typeface="Roboto"/>
              </a:rPr>
              <a:t>Architect / Recorder </a:t>
            </a:r>
            <a:endParaRPr sz="1300">
              <a:solidFill>
                <a:schemeClr val="dk2"/>
              </a:solidFill>
              <a:latin typeface="Roboto"/>
              <a:ea typeface="Roboto"/>
              <a:cs typeface="Roboto"/>
              <a:sym typeface="Roboto"/>
            </a:endParaRPr>
          </a:p>
        </p:txBody>
      </p:sp>
      <p:sp>
        <p:nvSpPr>
          <p:cNvPr id="126" name="Google Shape;126;p26"/>
          <p:cNvSpPr txBox="1"/>
          <p:nvPr/>
        </p:nvSpPr>
        <p:spPr>
          <a:xfrm>
            <a:off x="7496825" y="3244650"/>
            <a:ext cx="15948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Charles: Navigation Lead / Coder</a:t>
            </a:r>
            <a:endParaRPr sz="1300">
              <a:solidFill>
                <a:schemeClr val="dk2"/>
              </a:solidFill>
              <a:latin typeface="Roboto"/>
              <a:ea typeface="Roboto"/>
              <a:cs typeface="Roboto"/>
              <a:sym typeface="Roboto"/>
            </a:endParaRPr>
          </a:p>
        </p:txBody>
      </p:sp>
      <p:sp>
        <p:nvSpPr>
          <p:cNvPr id="127" name="Google Shape;127;p26"/>
          <p:cNvSpPr txBox="1"/>
          <p:nvPr/>
        </p:nvSpPr>
        <p:spPr>
          <a:xfrm>
            <a:off x="5953025" y="4187025"/>
            <a:ext cx="31386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Sponsor: Alexander Shenkin</a:t>
            </a:r>
            <a:endParaRPr sz="1300">
              <a:solidFill>
                <a:schemeClr val="dk2"/>
              </a:solidFill>
              <a:latin typeface="Roboto"/>
              <a:ea typeface="Roboto"/>
              <a:cs typeface="Roboto"/>
              <a:sym typeface="Roboto"/>
            </a:endParaRPr>
          </a:p>
          <a:p>
            <a:pPr marL="0" lvl="0" indent="0" algn="l" rtl="0">
              <a:spcBef>
                <a:spcPts val="0"/>
              </a:spcBef>
              <a:spcAft>
                <a:spcPts val="0"/>
              </a:spcAft>
              <a:buNone/>
            </a:pPr>
            <a:r>
              <a:rPr lang="en" sz="1300">
                <a:solidFill>
                  <a:schemeClr val="dk2"/>
                </a:solidFill>
                <a:latin typeface="Roboto"/>
                <a:ea typeface="Roboto"/>
                <a:cs typeface="Roboto"/>
                <a:sym typeface="Roboto"/>
              </a:rPr>
              <a:t>Mentor: Daniel Kramer</a:t>
            </a:r>
            <a:endParaRPr sz="1300">
              <a:solidFill>
                <a:schemeClr val="dk2"/>
              </a:solidFill>
              <a:latin typeface="Roboto"/>
              <a:ea typeface="Roboto"/>
              <a:cs typeface="Roboto"/>
              <a:sym typeface="Roboto"/>
            </a:endParaRPr>
          </a:p>
          <a:p>
            <a:pPr marL="0" lvl="0" indent="0" algn="l" rtl="0">
              <a:spcBef>
                <a:spcPts val="0"/>
              </a:spcBef>
              <a:spcAft>
                <a:spcPts val="0"/>
              </a:spcAft>
              <a:buNone/>
            </a:pPr>
            <a:r>
              <a:rPr lang="en" sz="1300">
                <a:solidFill>
                  <a:schemeClr val="dk2"/>
                </a:solidFill>
                <a:latin typeface="Roboto"/>
                <a:ea typeface="Roboto"/>
                <a:cs typeface="Roboto"/>
                <a:sym typeface="Roboto"/>
              </a:rPr>
              <a:t>Faculty Member: Michael Leverington</a:t>
            </a:r>
            <a:endParaRPr sz="1300">
              <a:solidFill>
                <a:schemeClr val="dk2"/>
              </a:solidFill>
              <a:latin typeface="Roboto"/>
              <a:ea typeface="Roboto"/>
              <a:cs typeface="Roboto"/>
              <a:sym typeface="Roboto"/>
            </a:endParaRPr>
          </a:p>
        </p:txBody>
      </p:sp>
      <p:sp>
        <p:nvSpPr>
          <p:cNvPr id="128" name="Google Shape;12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1"/>
          <p:cNvPicPr preferRelativeResize="0"/>
          <p:nvPr/>
        </p:nvPicPr>
        <p:blipFill>
          <a:blip r:embed="rId3">
            <a:alphaModFix/>
          </a:blip>
          <a:stretch>
            <a:fillRect/>
          </a:stretch>
        </p:blipFill>
        <p:spPr>
          <a:xfrm>
            <a:off x="696427" y="1103200"/>
            <a:ext cx="2937098" cy="2937098"/>
          </a:xfrm>
          <a:prstGeom prst="rect">
            <a:avLst/>
          </a:prstGeom>
          <a:noFill/>
          <a:ln>
            <a:noFill/>
          </a:ln>
        </p:spPr>
      </p:pic>
      <p:sp>
        <p:nvSpPr>
          <p:cNvPr id="261" name="Google Shape;261;p4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will enable…</a:t>
            </a:r>
            <a:endParaRPr/>
          </a:p>
        </p:txBody>
      </p:sp>
      <p:sp>
        <p:nvSpPr>
          <p:cNvPr id="262" name="Google Shape;262;p4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Lasting benefits in studying ecology and micro-environments of forests</a:t>
            </a:r>
            <a:endParaRPr sz="1800"/>
          </a:p>
          <a:p>
            <a:pPr marL="45720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A powerful, expandable, and customizable module for future work to build on</a:t>
            </a:r>
            <a:endParaRPr sz="1800"/>
          </a:p>
          <a:p>
            <a:pPr marL="45720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Removing humans from dangerous tasks </a:t>
            </a:r>
            <a:endParaRPr sz="1800"/>
          </a:p>
        </p:txBody>
      </p:sp>
      <p:sp>
        <p:nvSpPr>
          <p:cNvPr id="263" name="Google Shape;26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264" name="Google Shape;264;p41"/>
          <p:cNvSpPr txBox="1"/>
          <p:nvPr/>
        </p:nvSpPr>
        <p:spPr>
          <a:xfrm>
            <a:off x="149925" y="4040300"/>
            <a:ext cx="348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Roboto"/>
                <a:ea typeface="Roboto"/>
                <a:cs typeface="Roboto"/>
                <a:sym typeface="Roboto"/>
              </a:rPr>
              <a:t>(Source: Pexels)</a:t>
            </a:r>
            <a:endParaRPr>
              <a:solidFill>
                <a:schemeClr val="lt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 Conclusion…</a:t>
            </a:r>
            <a:endParaRPr/>
          </a:p>
        </p:txBody>
      </p:sp>
      <p:sp>
        <p:nvSpPr>
          <p:cNvPr id="270" name="Google Shape;270;p42"/>
          <p:cNvSpPr txBox="1">
            <a:spLocks noGrp="1"/>
          </p:cNvSpPr>
          <p:nvPr>
            <p:ph type="body" idx="1"/>
          </p:nvPr>
        </p:nvSpPr>
        <p:spPr>
          <a:xfrm>
            <a:off x="4644675" y="522450"/>
            <a:ext cx="4166400" cy="40986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Goal oriented navigation system with obstacle avoidance</a:t>
            </a:r>
            <a:endParaRPr sz="2000"/>
          </a:p>
          <a:p>
            <a:pPr marL="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LiDAR-based mapping system utilizing SLAM</a:t>
            </a:r>
            <a:endParaRPr sz="2000"/>
          </a:p>
          <a:p>
            <a:pPr marL="9144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Transitioning to EE team</a:t>
            </a:r>
            <a:endParaRPr sz="2000"/>
          </a:p>
          <a:p>
            <a:pPr marL="9144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Great benefits for research in this field</a:t>
            </a:r>
            <a:endParaRPr sz="2000"/>
          </a:p>
        </p:txBody>
      </p:sp>
      <p:sp>
        <p:nvSpPr>
          <p:cNvPr id="271" name="Google Shape;27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272" name="Google Shape;272;p42"/>
          <p:cNvPicPr preferRelativeResize="0"/>
          <p:nvPr/>
        </p:nvPicPr>
        <p:blipFill>
          <a:blip r:embed="rId3">
            <a:alphaModFix/>
          </a:blip>
          <a:stretch>
            <a:fillRect/>
          </a:stretch>
        </p:blipFill>
        <p:spPr>
          <a:xfrm>
            <a:off x="629213" y="1400350"/>
            <a:ext cx="3071524" cy="3071524"/>
          </a:xfrm>
          <a:prstGeom prst="rect">
            <a:avLst/>
          </a:prstGeom>
          <a:noFill/>
          <a:ln>
            <a:noFill/>
          </a:ln>
        </p:spPr>
      </p:pic>
      <p:sp>
        <p:nvSpPr>
          <p:cNvPr id="273" name="Google Shape;273;p42"/>
          <p:cNvSpPr txBox="1"/>
          <p:nvPr/>
        </p:nvSpPr>
        <p:spPr>
          <a:xfrm>
            <a:off x="948500" y="4649975"/>
            <a:ext cx="269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tinyurl.com/mockingbird2022</a:t>
            </a:r>
            <a:endParaRPr>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Autonomous Navigation System for  Drones</a:t>
            </a:r>
            <a:endParaRPr/>
          </a:p>
          <a:p>
            <a:pPr marL="0" lvl="0" indent="0" algn="l" rtl="0">
              <a:spcBef>
                <a:spcPts val="0"/>
              </a:spcBef>
              <a:spcAft>
                <a:spcPts val="0"/>
              </a:spcAft>
              <a:buNone/>
            </a:pPr>
            <a:endParaRPr/>
          </a:p>
        </p:txBody>
      </p:sp>
      <p:sp>
        <p:nvSpPr>
          <p:cNvPr id="134" name="Google Shape;134;p2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sz="1800"/>
              <a:t>Search and Rescue Missions</a:t>
            </a:r>
            <a:endParaRPr sz="1800"/>
          </a:p>
          <a:p>
            <a:pPr marL="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Transportation and Delivery</a:t>
            </a:r>
            <a:endParaRPr sz="1800"/>
          </a:p>
          <a:p>
            <a:pPr marL="45720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Film and Photography</a:t>
            </a:r>
            <a:endParaRPr sz="1800"/>
          </a:p>
          <a:p>
            <a:pPr marL="45720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Agricultural Crop Spraying</a:t>
            </a:r>
            <a:endParaRPr sz="1800"/>
          </a:p>
          <a:p>
            <a:pPr marL="457200" lvl="0" indent="0" algn="l" rtl="0">
              <a:spcBef>
                <a:spcPts val="1000"/>
              </a:spcBef>
              <a:spcAft>
                <a:spcPts val="0"/>
              </a:spcAft>
              <a:buNone/>
            </a:pPr>
            <a:endParaRPr sz="1800"/>
          </a:p>
          <a:p>
            <a:pPr marL="457200" lvl="0" indent="-342900" algn="l" rtl="0">
              <a:spcBef>
                <a:spcPts val="1000"/>
              </a:spcBef>
              <a:spcAft>
                <a:spcPts val="1000"/>
              </a:spcAft>
              <a:buSzPts val="1800"/>
              <a:buChar char="●"/>
            </a:pPr>
            <a:r>
              <a:rPr lang="en" sz="1800"/>
              <a:t>Complete Mapping of Ecosystems and Their Microenvironment</a:t>
            </a:r>
            <a:endParaRPr sz="1800"/>
          </a:p>
        </p:txBody>
      </p:sp>
      <p:pic>
        <p:nvPicPr>
          <p:cNvPr id="135" name="Google Shape;135;p27"/>
          <p:cNvPicPr preferRelativeResize="0"/>
          <p:nvPr/>
        </p:nvPicPr>
        <p:blipFill>
          <a:blip r:embed="rId3">
            <a:alphaModFix/>
          </a:blip>
          <a:stretch>
            <a:fillRect/>
          </a:stretch>
        </p:blipFill>
        <p:spPr>
          <a:xfrm>
            <a:off x="423188" y="2118725"/>
            <a:ext cx="3483570" cy="1828874"/>
          </a:xfrm>
          <a:prstGeom prst="rect">
            <a:avLst/>
          </a:prstGeom>
          <a:noFill/>
          <a:ln>
            <a:noFill/>
          </a:ln>
        </p:spPr>
      </p:pic>
      <p:sp>
        <p:nvSpPr>
          <p:cNvPr id="136" name="Google Shape;13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37" name="Google Shape;137;p27"/>
          <p:cNvSpPr txBox="1"/>
          <p:nvPr/>
        </p:nvSpPr>
        <p:spPr>
          <a:xfrm>
            <a:off x="423200" y="3947600"/>
            <a:ext cx="348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Roboto"/>
                <a:ea typeface="Roboto"/>
                <a:cs typeface="Roboto"/>
                <a:sym typeface="Roboto"/>
              </a:rPr>
              <a:t>(Source: Pexels)</a:t>
            </a:r>
            <a:endParaRPr>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Our Sponsor - Dr. Alexander Shenkin </a:t>
            </a:r>
            <a:endParaRPr/>
          </a:p>
        </p:txBody>
      </p:sp>
      <p:sp>
        <p:nvSpPr>
          <p:cNvPr id="143" name="Google Shape;143;p28"/>
          <p:cNvSpPr txBox="1">
            <a:spLocks noGrp="1"/>
          </p:cNvSpPr>
          <p:nvPr>
            <p:ph type="body" idx="1"/>
          </p:nvPr>
        </p:nvSpPr>
        <p:spPr>
          <a:xfrm>
            <a:off x="4484825" y="451450"/>
            <a:ext cx="4347600" cy="4336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a:t>Background in Computer Science, Electrical Engineering, Physics and Forestry</a:t>
            </a:r>
            <a:endParaRPr sz="1800"/>
          </a:p>
          <a:p>
            <a:pPr marL="45720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Studies forest structure and its impact</a:t>
            </a:r>
            <a:endParaRPr sz="1800"/>
          </a:p>
          <a:p>
            <a:pPr marL="457200" lvl="0" indent="0" algn="l" rtl="0">
              <a:spcBef>
                <a:spcPts val="1000"/>
              </a:spcBef>
              <a:spcAft>
                <a:spcPts val="0"/>
              </a:spcAft>
              <a:buNone/>
            </a:pPr>
            <a:endParaRPr sz="1800"/>
          </a:p>
          <a:p>
            <a:pPr marL="457200" lvl="0" indent="-342900" algn="l" rtl="0">
              <a:spcBef>
                <a:spcPts val="1000"/>
              </a:spcBef>
              <a:spcAft>
                <a:spcPts val="0"/>
              </a:spcAft>
              <a:buSzPts val="1800"/>
              <a:buChar char="●"/>
            </a:pPr>
            <a:r>
              <a:rPr lang="en" sz="1800"/>
              <a:t>Uses maps of real-world forest for testing in game engine</a:t>
            </a:r>
            <a:endParaRPr sz="1800"/>
          </a:p>
          <a:p>
            <a:pPr marL="0" lvl="0" indent="0" algn="l" rtl="0">
              <a:spcBef>
                <a:spcPts val="1000"/>
              </a:spcBef>
              <a:spcAft>
                <a:spcPts val="1200"/>
              </a:spcAft>
              <a:buNone/>
            </a:pPr>
            <a:endParaRPr/>
          </a:p>
        </p:txBody>
      </p:sp>
      <p:pic>
        <p:nvPicPr>
          <p:cNvPr id="144" name="Google Shape;144;p28"/>
          <p:cNvPicPr preferRelativeResize="0"/>
          <p:nvPr/>
        </p:nvPicPr>
        <p:blipFill>
          <a:blip r:embed="rId3">
            <a:alphaModFix/>
          </a:blip>
          <a:stretch>
            <a:fillRect/>
          </a:stretch>
        </p:blipFill>
        <p:spPr>
          <a:xfrm>
            <a:off x="946050" y="1918925"/>
            <a:ext cx="2437850" cy="2437850"/>
          </a:xfrm>
          <a:prstGeom prst="rect">
            <a:avLst/>
          </a:prstGeom>
          <a:noFill/>
          <a:ln>
            <a:noFill/>
          </a:ln>
        </p:spPr>
      </p:pic>
      <p:sp>
        <p:nvSpPr>
          <p:cNvPr id="145" name="Google Shape;14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46" name="Google Shape;146;p28"/>
          <p:cNvSpPr txBox="1"/>
          <p:nvPr/>
        </p:nvSpPr>
        <p:spPr>
          <a:xfrm>
            <a:off x="1545800" y="4356775"/>
            <a:ext cx="183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(Source: Dr.Shenkin)</a:t>
            </a:r>
            <a:endParaRPr>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Problem</a:t>
            </a:r>
            <a:endParaRPr/>
          </a:p>
        </p:txBody>
      </p:sp>
      <p:pic>
        <p:nvPicPr>
          <p:cNvPr id="152" name="Google Shape;152;p29"/>
          <p:cNvPicPr preferRelativeResize="0"/>
          <p:nvPr/>
        </p:nvPicPr>
        <p:blipFill>
          <a:blip r:embed="rId3">
            <a:alphaModFix/>
          </a:blip>
          <a:stretch>
            <a:fillRect/>
          </a:stretch>
        </p:blipFill>
        <p:spPr>
          <a:xfrm>
            <a:off x="0" y="1266875"/>
            <a:ext cx="4572001" cy="3051701"/>
          </a:xfrm>
          <a:prstGeom prst="rect">
            <a:avLst/>
          </a:prstGeom>
          <a:noFill/>
          <a:ln>
            <a:noFill/>
          </a:ln>
        </p:spPr>
      </p:pic>
      <p:sp>
        <p:nvSpPr>
          <p:cNvPr id="153" name="Google Shape;153;p29"/>
          <p:cNvSpPr txBox="1"/>
          <p:nvPr/>
        </p:nvSpPr>
        <p:spPr>
          <a:xfrm>
            <a:off x="-1" y="4318575"/>
            <a:ext cx="4572001"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dirty="0">
                <a:latin typeface="Roboto"/>
                <a:ea typeface="Roboto"/>
                <a:cs typeface="Roboto"/>
                <a:sym typeface="Roboto"/>
              </a:rPr>
              <a:t>Two members of Dr. Shenkin’s research crew scanning the forest using a 360 degree LiDAR on a tripod.</a:t>
            </a:r>
            <a:endParaRPr dirty="0">
              <a:solidFill>
                <a:schemeClr val="dk1"/>
              </a:solidFill>
              <a:latin typeface="Roboto"/>
              <a:ea typeface="Roboto"/>
              <a:cs typeface="Roboto"/>
              <a:sym typeface="Roboto"/>
            </a:endParaRPr>
          </a:p>
          <a:p>
            <a:pPr marL="0" lvl="0" indent="0" algn="r" rtl="0">
              <a:spcBef>
                <a:spcPts val="0"/>
              </a:spcBef>
              <a:spcAft>
                <a:spcPts val="0"/>
              </a:spcAft>
              <a:buNone/>
            </a:pPr>
            <a:r>
              <a:rPr lang="en" dirty="0">
                <a:solidFill>
                  <a:schemeClr val="dk1"/>
                </a:solidFill>
                <a:latin typeface="Roboto"/>
                <a:ea typeface="Roboto"/>
                <a:cs typeface="Roboto"/>
                <a:sym typeface="Roboto"/>
              </a:rPr>
              <a:t>(Source: Dr. Shenkin)</a:t>
            </a:r>
            <a:endParaRPr dirty="0">
              <a:solidFill>
                <a:schemeClr val="dk1"/>
              </a:solidFill>
              <a:latin typeface="Roboto"/>
              <a:ea typeface="Roboto"/>
              <a:cs typeface="Roboto"/>
              <a:sym typeface="Roboto"/>
            </a:endParaRPr>
          </a:p>
        </p:txBody>
      </p:sp>
      <p:sp>
        <p:nvSpPr>
          <p:cNvPr id="155" name="Google Shape;155;p29"/>
          <p:cNvSpPr txBox="1">
            <a:spLocks noGrp="1"/>
          </p:cNvSpPr>
          <p:nvPr>
            <p:ph type="body" idx="2"/>
          </p:nvPr>
        </p:nvSpPr>
        <p:spPr>
          <a:xfrm>
            <a:off x="4832425" y="1737700"/>
            <a:ext cx="3999900" cy="3076200"/>
          </a:xfrm>
          <a:prstGeom prst="rect">
            <a:avLst/>
          </a:prstGeom>
        </p:spPr>
        <p:txBody>
          <a:bodyPr spcFirstLastPara="1" wrap="square" lIns="91425" tIns="91425" rIns="91425" bIns="91425" anchor="t" anchorCtr="0">
            <a:normAutofit fontScale="92500"/>
          </a:bodyPr>
          <a:lstStyle/>
          <a:p>
            <a:pPr marL="457200" lvl="0" indent="-364172" algn="l" rtl="0">
              <a:spcBef>
                <a:spcPts val="0"/>
              </a:spcBef>
              <a:spcAft>
                <a:spcPts val="0"/>
              </a:spcAft>
              <a:buSzPct val="100000"/>
              <a:buChar char="●"/>
            </a:pPr>
            <a:r>
              <a:rPr lang="en" sz="2308" dirty="0"/>
              <a:t>Large, heavy LiDAR</a:t>
            </a:r>
            <a:endParaRPr sz="2308" dirty="0"/>
          </a:p>
          <a:p>
            <a:pPr marL="457200" lvl="0" indent="0" algn="l" rtl="0">
              <a:spcBef>
                <a:spcPts val="1200"/>
              </a:spcBef>
              <a:spcAft>
                <a:spcPts val="0"/>
              </a:spcAft>
              <a:buNone/>
            </a:pPr>
            <a:endParaRPr sz="2308" dirty="0"/>
          </a:p>
          <a:p>
            <a:pPr marL="457200" lvl="0" indent="-364172" algn="l" rtl="0">
              <a:spcBef>
                <a:spcPts val="1200"/>
              </a:spcBef>
              <a:spcAft>
                <a:spcPts val="0"/>
              </a:spcAft>
              <a:buSzPct val="100000"/>
              <a:buChar char="●"/>
            </a:pPr>
            <a:r>
              <a:rPr lang="en" sz="2308" dirty="0"/>
              <a:t>Limited range + obstacles </a:t>
            </a:r>
            <a:endParaRPr sz="2308" dirty="0"/>
          </a:p>
          <a:p>
            <a:pPr marL="457200" lvl="0" indent="0" algn="l" rtl="0">
              <a:spcBef>
                <a:spcPts val="1200"/>
              </a:spcBef>
              <a:spcAft>
                <a:spcPts val="0"/>
              </a:spcAft>
              <a:buNone/>
            </a:pPr>
            <a:endParaRPr sz="2308" dirty="0"/>
          </a:p>
          <a:p>
            <a:pPr marL="457200" lvl="0" indent="-364172" algn="l" rtl="0">
              <a:spcBef>
                <a:spcPts val="1200"/>
              </a:spcBef>
              <a:spcAft>
                <a:spcPts val="0"/>
              </a:spcAft>
              <a:buSzPct val="100000"/>
              <a:buChar char="●"/>
            </a:pPr>
            <a:r>
              <a:rPr lang="en" sz="2308" dirty="0"/>
              <a:t>Ground-level detection only</a:t>
            </a:r>
            <a:endParaRPr sz="2308" dirty="0"/>
          </a:p>
          <a:p>
            <a:pPr marL="457200" lvl="0" indent="0" algn="l" rtl="0">
              <a:spcBef>
                <a:spcPts val="1200"/>
              </a:spcBef>
              <a:spcAft>
                <a:spcPts val="1200"/>
              </a:spcAft>
              <a:buNone/>
            </a:pPr>
            <a:endParaRPr sz="1800" dirty="0"/>
          </a:p>
        </p:txBody>
      </p:sp>
      <p:sp>
        <p:nvSpPr>
          <p:cNvPr id="156" name="Google Shape;15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11725" y="500925"/>
            <a:ext cx="3706500" cy="6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Our Solution</a:t>
            </a:r>
            <a:endParaRPr/>
          </a:p>
        </p:txBody>
      </p:sp>
      <p:sp>
        <p:nvSpPr>
          <p:cNvPr id="162" name="Google Shape;162;p30"/>
          <p:cNvSpPr txBox="1">
            <a:spLocks noGrp="1"/>
          </p:cNvSpPr>
          <p:nvPr>
            <p:ph type="body" idx="1"/>
          </p:nvPr>
        </p:nvSpPr>
        <p:spPr>
          <a:xfrm>
            <a:off x="4644675" y="720313"/>
            <a:ext cx="4166400" cy="40986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Autonomous navigation system intended for a drone</a:t>
            </a:r>
            <a:endParaRPr sz="2000"/>
          </a:p>
          <a:p>
            <a:pPr marL="457200" lvl="0" indent="0" algn="l" rtl="0">
              <a:spcBef>
                <a:spcPts val="1000"/>
              </a:spcBef>
              <a:spcAft>
                <a:spcPts val="0"/>
              </a:spcAft>
              <a:buNone/>
            </a:pPr>
            <a:endParaRPr sz="2000"/>
          </a:p>
          <a:p>
            <a:pPr marL="457200" lvl="0" indent="-355600" algn="l" rtl="0">
              <a:spcBef>
                <a:spcPts val="1000"/>
              </a:spcBef>
              <a:spcAft>
                <a:spcPts val="0"/>
              </a:spcAft>
              <a:buSzPts val="2000"/>
              <a:buChar char="●"/>
            </a:pPr>
            <a:r>
              <a:rPr lang="en" sz="2000"/>
              <a:t>Detect and avoid objects, and plan a future path</a:t>
            </a:r>
            <a:endParaRPr sz="2000"/>
          </a:p>
          <a:p>
            <a:pPr marL="457200" lvl="0" indent="0" algn="l" rtl="0">
              <a:spcBef>
                <a:spcPts val="1000"/>
              </a:spcBef>
              <a:spcAft>
                <a:spcPts val="0"/>
              </a:spcAft>
              <a:buNone/>
            </a:pPr>
            <a:endParaRPr sz="2000"/>
          </a:p>
          <a:p>
            <a:pPr marL="457200" lvl="0" indent="-355600" algn="l" rtl="0">
              <a:spcBef>
                <a:spcPts val="1000"/>
              </a:spcBef>
              <a:spcAft>
                <a:spcPts val="1000"/>
              </a:spcAft>
              <a:buSzPts val="2000"/>
              <a:buChar char="●"/>
            </a:pPr>
            <a:r>
              <a:rPr lang="en" sz="2000"/>
              <a:t>A UI which displays how the drone should move</a:t>
            </a:r>
            <a:endParaRPr sz="2000"/>
          </a:p>
        </p:txBody>
      </p:sp>
      <p:sp>
        <p:nvSpPr>
          <p:cNvPr id="163" name="Google Shape;16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64" name="Google Shape;164;p30"/>
          <p:cNvSpPr txBox="1"/>
          <p:nvPr/>
        </p:nvSpPr>
        <p:spPr>
          <a:xfrm>
            <a:off x="614275" y="4075425"/>
            <a:ext cx="348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Roboto"/>
                <a:ea typeface="Roboto"/>
                <a:cs typeface="Roboto"/>
                <a:sym typeface="Roboto"/>
              </a:rPr>
              <a:t>(Source: MDPI)</a:t>
            </a:r>
            <a:endParaRPr>
              <a:solidFill>
                <a:schemeClr val="lt1"/>
              </a:solidFill>
              <a:latin typeface="Roboto"/>
              <a:ea typeface="Roboto"/>
              <a:cs typeface="Roboto"/>
              <a:sym typeface="Roboto"/>
            </a:endParaRPr>
          </a:p>
        </p:txBody>
      </p:sp>
      <p:pic>
        <p:nvPicPr>
          <p:cNvPr id="165" name="Google Shape;165;p30"/>
          <p:cNvPicPr preferRelativeResize="0"/>
          <p:nvPr/>
        </p:nvPicPr>
        <p:blipFill rotWithShape="1">
          <a:blip r:embed="rId3">
            <a:alphaModFix/>
          </a:blip>
          <a:srcRect b="5704"/>
          <a:stretch/>
        </p:blipFill>
        <p:spPr>
          <a:xfrm>
            <a:off x="211588" y="1463800"/>
            <a:ext cx="3906775" cy="2611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Requirements Overview</a:t>
            </a:r>
            <a:endParaRPr/>
          </a:p>
        </p:txBody>
      </p:sp>
      <p:sp>
        <p:nvSpPr>
          <p:cNvPr id="171" name="Google Shape;171;p3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Minimum requirements: </a:t>
            </a:r>
            <a:endParaRPr sz="1800"/>
          </a:p>
          <a:p>
            <a:pPr marL="457200" lvl="0" indent="-323850" algn="l" rtl="0">
              <a:lnSpc>
                <a:spcPct val="150000"/>
              </a:lnSpc>
              <a:spcBef>
                <a:spcPts val="0"/>
              </a:spcBef>
              <a:spcAft>
                <a:spcPts val="0"/>
              </a:spcAft>
              <a:buSzPts val="1500"/>
              <a:buChar char="●"/>
            </a:pPr>
            <a:r>
              <a:rPr lang="en" sz="1500"/>
              <a:t>Automatic detection of objects</a:t>
            </a:r>
            <a:endParaRPr sz="1500"/>
          </a:p>
          <a:p>
            <a:pPr marL="457200" lvl="0" indent="-323850" algn="l" rtl="0">
              <a:lnSpc>
                <a:spcPct val="150000"/>
              </a:lnSpc>
              <a:spcBef>
                <a:spcPts val="0"/>
              </a:spcBef>
              <a:spcAft>
                <a:spcPts val="0"/>
              </a:spcAft>
              <a:buSzPts val="1500"/>
              <a:buChar char="●"/>
            </a:pPr>
            <a:r>
              <a:rPr lang="en" sz="1500"/>
              <a:t>Able to move towards a destination </a:t>
            </a:r>
            <a:endParaRPr sz="1500"/>
          </a:p>
          <a:p>
            <a:pPr marL="457200" lvl="0" indent="-323850" algn="l" rtl="0">
              <a:lnSpc>
                <a:spcPct val="150000"/>
              </a:lnSpc>
              <a:spcBef>
                <a:spcPts val="0"/>
              </a:spcBef>
              <a:spcAft>
                <a:spcPts val="0"/>
              </a:spcAft>
              <a:buSzPts val="1500"/>
              <a:buChar char="●"/>
            </a:pPr>
            <a:r>
              <a:rPr lang="en" sz="1500"/>
              <a:t>Tell the user which direction it is moving</a:t>
            </a:r>
            <a:endParaRPr sz="1700"/>
          </a:p>
          <a:p>
            <a:pPr marL="0" lvl="0" indent="0" algn="l" rtl="0">
              <a:spcBef>
                <a:spcPts val="1000"/>
              </a:spcBef>
              <a:spcAft>
                <a:spcPts val="0"/>
              </a:spcAft>
              <a:buNone/>
            </a:pPr>
            <a:r>
              <a:rPr lang="en" sz="1800"/>
              <a:t>Stretch goals:</a:t>
            </a:r>
            <a:endParaRPr sz="1800"/>
          </a:p>
          <a:p>
            <a:pPr marL="457200" lvl="0" indent="-323850" algn="l" rtl="0">
              <a:lnSpc>
                <a:spcPct val="150000"/>
              </a:lnSpc>
              <a:spcBef>
                <a:spcPts val="0"/>
              </a:spcBef>
              <a:spcAft>
                <a:spcPts val="0"/>
              </a:spcAft>
              <a:buSzPts val="1500"/>
              <a:buChar char="●"/>
            </a:pPr>
            <a:r>
              <a:rPr lang="en" sz="1500"/>
              <a:t>Show a display screen of the planned path that it will take </a:t>
            </a:r>
            <a:endParaRPr sz="1800"/>
          </a:p>
          <a:p>
            <a:pPr marL="457200" lvl="0" indent="-323850" algn="l" rtl="0">
              <a:lnSpc>
                <a:spcPct val="150000"/>
              </a:lnSpc>
              <a:spcBef>
                <a:spcPts val="0"/>
              </a:spcBef>
              <a:spcAft>
                <a:spcPts val="0"/>
              </a:spcAft>
              <a:buSzPts val="1500"/>
              <a:buChar char="●"/>
            </a:pPr>
            <a:r>
              <a:rPr lang="en" sz="1500"/>
              <a:t>Store and display/print the area visited</a:t>
            </a:r>
            <a:endParaRPr sz="1500"/>
          </a:p>
          <a:p>
            <a:pPr marL="457200" lvl="0" indent="-323850" algn="l" rtl="0">
              <a:lnSpc>
                <a:spcPct val="150000"/>
              </a:lnSpc>
              <a:spcBef>
                <a:spcPts val="0"/>
              </a:spcBef>
              <a:spcAft>
                <a:spcPts val="0"/>
              </a:spcAft>
              <a:buSzPts val="1500"/>
              <a:buChar char="●"/>
            </a:pPr>
            <a:r>
              <a:rPr lang="en" sz="1500"/>
              <a:t>Visit as much of the designated space as possible</a:t>
            </a:r>
            <a:r>
              <a:rPr lang="en" sz="1800"/>
              <a:t> </a:t>
            </a:r>
            <a:endParaRPr/>
          </a:p>
        </p:txBody>
      </p:sp>
      <p:pic>
        <p:nvPicPr>
          <p:cNvPr id="172" name="Google Shape;172;p31"/>
          <p:cNvPicPr preferRelativeResize="0"/>
          <p:nvPr/>
        </p:nvPicPr>
        <p:blipFill>
          <a:blip r:embed="rId3">
            <a:alphaModFix/>
          </a:blip>
          <a:stretch>
            <a:fillRect/>
          </a:stretch>
        </p:blipFill>
        <p:spPr>
          <a:xfrm>
            <a:off x="537475" y="1669275"/>
            <a:ext cx="2912551" cy="2892375"/>
          </a:xfrm>
          <a:prstGeom prst="rect">
            <a:avLst/>
          </a:prstGeom>
          <a:noFill/>
          <a:ln>
            <a:noFill/>
          </a:ln>
        </p:spPr>
      </p:pic>
      <p:sp>
        <p:nvSpPr>
          <p:cNvPr id="173" name="Google Shape;17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74" name="Google Shape;174;p31"/>
          <p:cNvSpPr txBox="1"/>
          <p:nvPr/>
        </p:nvSpPr>
        <p:spPr>
          <a:xfrm>
            <a:off x="-33575" y="4561650"/>
            <a:ext cx="3483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Roboto"/>
                <a:ea typeface="Roboto"/>
                <a:cs typeface="Roboto"/>
                <a:sym typeface="Roboto"/>
              </a:rPr>
              <a:t>(Source: Amazon)</a:t>
            </a:r>
            <a:endParaRPr>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Implementation Hardware and Software</a:t>
            </a:r>
            <a:endParaRPr/>
          </a:p>
        </p:txBody>
      </p:sp>
      <p:sp>
        <p:nvSpPr>
          <p:cNvPr id="180" name="Google Shape;180;p3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t>Hardware:</a:t>
            </a:r>
            <a:endParaRPr sz="2100"/>
          </a:p>
          <a:p>
            <a:pPr marL="457200" lvl="0" indent="-342900" algn="l" rtl="0">
              <a:spcBef>
                <a:spcPts val="0"/>
              </a:spcBef>
              <a:spcAft>
                <a:spcPts val="0"/>
              </a:spcAft>
              <a:buSzPts val="1800"/>
              <a:buChar char="●"/>
            </a:pPr>
            <a:r>
              <a:rPr lang="en" sz="1800"/>
              <a:t>Raspberry Pi</a:t>
            </a:r>
            <a:endParaRPr sz="1800"/>
          </a:p>
          <a:p>
            <a:pPr marL="457200" lvl="0" indent="-342900" algn="l" rtl="0">
              <a:spcBef>
                <a:spcPts val="0"/>
              </a:spcBef>
              <a:spcAft>
                <a:spcPts val="0"/>
              </a:spcAft>
              <a:buSzPts val="1800"/>
              <a:buChar char="●"/>
            </a:pPr>
            <a:r>
              <a:rPr lang="en" sz="1800"/>
              <a:t>LiDAR sensor</a:t>
            </a:r>
            <a:endParaRPr sz="1800"/>
          </a:p>
          <a:p>
            <a:pPr marL="457200" lvl="0" indent="-342900" algn="l" rtl="0">
              <a:spcBef>
                <a:spcPts val="0"/>
              </a:spcBef>
              <a:spcAft>
                <a:spcPts val="0"/>
              </a:spcAft>
              <a:buSzPts val="1800"/>
              <a:buChar char="●"/>
            </a:pPr>
            <a:r>
              <a:rPr lang="en" sz="1800"/>
              <a:t>Depth camera</a:t>
            </a:r>
            <a:endParaRPr sz="1800"/>
          </a:p>
          <a:p>
            <a:pPr marL="457200" lvl="0" indent="-342900" algn="l" rtl="0">
              <a:spcBef>
                <a:spcPts val="0"/>
              </a:spcBef>
              <a:spcAft>
                <a:spcPts val="0"/>
              </a:spcAft>
              <a:buSzPts val="1800"/>
              <a:buChar char="●"/>
            </a:pPr>
            <a:r>
              <a:rPr lang="en" sz="1800"/>
              <a:t>Power source</a:t>
            </a:r>
            <a:endParaRPr sz="1800"/>
          </a:p>
          <a:p>
            <a:pPr marL="0" lvl="0" indent="0" algn="l" rtl="0">
              <a:spcBef>
                <a:spcPts val="1000"/>
              </a:spcBef>
              <a:spcAft>
                <a:spcPts val="0"/>
              </a:spcAft>
              <a:buNone/>
            </a:pPr>
            <a:r>
              <a:rPr lang="en" sz="2100"/>
              <a:t>Software:</a:t>
            </a:r>
            <a:endParaRPr sz="2100"/>
          </a:p>
          <a:p>
            <a:pPr marL="457200" lvl="0" indent="-342900" algn="l" rtl="0">
              <a:spcBef>
                <a:spcPts val="0"/>
              </a:spcBef>
              <a:spcAft>
                <a:spcPts val="0"/>
              </a:spcAft>
              <a:buSzPts val="1800"/>
              <a:buChar char="●"/>
            </a:pPr>
            <a:r>
              <a:rPr lang="en" sz="1800"/>
              <a:t>Robot Operating System (ROS)</a:t>
            </a:r>
            <a:endParaRPr sz="1800"/>
          </a:p>
          <a:p>
            <a:pPr marL="457200" lvl="0" indent="-342900" algn="l" rtl="0">
              <a:spcBef>
                <a:spcPts val="0"/>
              </a:spcBef>
              <a:spcAft>
                <a:spcPts val="0"/>
              </a:spcAft>
              <a:buSzPts val="1800"/>
              <a:buChar char="●"/>
            </a:pPr>
            <a:r>
              <a:rPr lang="en" sz="1800"/>
              <a:t>ROS vision libraries</a:t>
            </a:r>
            <a:endParaRPr sz="1800"/>
          </a:p>
          <a:p>
            <a:pPr marL="457200" lvl="0" indent="-342900" algn="l" rtl="0">
              <a:spcBef>
                <a:spcPts val="0"/>
              </a:spcBef>
              <a:spcAft>
                <a:spcPts val="0"/>
              </a:spcAft>
              <a:buSzPts val="1800"/>
              <a:buChar char="●"/>
            </a:pPr>
            <a:r>
              <a:rPr lang="en" sz="1800"/>
              <a:t>Simultaneous Localization and Mapping (SLAM) libraries</a:t>
            </a:r>
            <a:endParaRPr sz="1800"/>
          </a:p>
          <a:p>
            <a:pPr marL="457200" lvl="0" indent="-342900" algn="l" rtl="0">
              <a:spcBef>
                <a:spcPts val="0"/>
              </a:spcBef>
              <a:spcAft>
                <a:spcPts val="0"/>
              </a:spcAft>
              <a:buSzPts val="1800"/>
              <a:buChar char="●"/>
            </a:pPr>
            <a:r>
              <a:rPr lang="en" sz="1800"/>
              <a:t>Our own system</a:t>
            </a:r>
            <a:endParaRPr sz="1800"/>
          </a:p>
        </p:txBody>
      </p:sp>
      <p:sp>
        <p:nvSpPr>
          <p:cNvPr id="181" name="Google Shape;18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82" name="Google Shape;182;p32"/>
          <p:cNvPicPr preferRelativeResize="0"/>
          <p:nvPr/>
        </p:nvPicPr>
        <p:blipFill>
          <a:blip r:embed="rId3">
            <a:alphaModFix/>
          </a:blip>
          <a:stretch>
            <a:fillRect/>
          </a:stretch>
        </p:blipFill>
        <p:spPr>
          <a:xfrm>
            <a:off x="286750" y="2145231"/>
            <a:ext cx="3756452" cy="2387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Implementation Architecture</a:t>
            </a:r>
            <a:endParaRPr/>
          </a:p>
        </p:txBody>
      </p:sp>
      <p:sp>
        <p:nvSpPr>
          <p:cNvPr id="188" name="Google Shape;18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89" name="Google Shape;189;p33"/>
          <p:cNvPicPr preferRelativeResize="0"/>
          <p:nvPr/>
        </p:nvPicPr>
        <p:blipFill>
          <a:blip r:embed="rId3">
            <a:alphaModFix/>
          </a:blip>
          <a:stretch>
            <a:fillRect/>
          </a:stretch>
        </p:blipFill>
        <p:spPr>
          <a:xfrm>
            <a:off x="1620724" y="1370450"/>
            <a:ext cx="5902574" cy="363615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1203</Words>
  <Application>Microsoft Office PowerPoint</Application>
  <PresentationFormat>On-screen Show (16:9)</PresentationFormat>
  <Paragraphs>160</Paragraphs>
  <Slides>21</Slides>
  <Notes>18</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Merriweather</vt:lpstr>
      <vt:lpstr>Roboto</vt:lpstr>
      <vt:lpstr>Simple Light</vt:lpstr>
      <vt:lpstr>Paradigm</vt:lpstr>
      <vt:lpstr>Project Glasswing </vt:lpstr>
      <vt:lpstr>Meet The Team</vt:lpstr>
      <vt:lpstr>Autonomous Navigation System for  Drones </vt:lpstr>
      <vt:lpstr>Our Sponsor - Dr. Alexander Shenkin </vt:lpstr>
      <vt:lpstr>The Problem</vt:lpstr>
      <vt:lpstr>Our Solution</vt:lpstr>
      <vt:lpstr>Requirements Overview</vt:lpstr>
      <vt:lpstr>Implementation Hardware and Software</vt:lpstr>
      <vt:lpstr>Implementation Architecture</vt:lpstr>
      <vt:lpstr>Implementation Details: Object Avoidance</vt:lpstr>
      <vt:lpstr>SLAM Demo</vt:lpstr>
      <vt:lpstr>PowerPoint Presentation</vt:lpstr>
      <vt:lpstr>Navigation Demo</vt:lpstr>
      <vt:lpstr>PowerPoint Presentation</vt:lpstr>
      <vt:lpstr>Challenges  </vt:lpstr>
      <vt:lpstr> Solutions</vt:lpstr>
      <vt:lpstr>Testing Plan</vt:lpstr>
      <vt:lpstr>PowerPoint Presentation</vt:lpstr>
      <vt:lpstr>Future Work</vt:lpstr>
      <vt:lpstr>We will enable…</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Glasswing </dc:title>
  <cp:lastModifiedBy>Conrad Murphy</cp:lastModifiedBy>
  <cp:revision>2</cp:revision>
  <dcterms:modified xsi:type="dcterms:W3CDTF">2022-11-30T23:51:33Z</dcterms:modified>
</cp:coreProperties>
</file>